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4" r:id="rId21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163" autoAdjust="0"/>
  </p:normalViewPr>
  <p:slideViewPr>
    <p:cSldViewPr snapToGrid="0">
      <p:cViewPr>
        <p:scale>
          <a:sx n="98" d="100"/>
          <a:sy n="98" d="100"/>
        </p:scale>
        <p:origin x="1056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DB69B-1AED-41ED-AABE-09F3773C6288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DD4BA-8ED7-42A4-8A27-B658049A1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23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266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95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60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7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065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977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524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76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462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0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0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86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58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53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88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79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640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D4BA-8ED7-42A4-8A27-B658049A172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51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3816" y="6553137"/>
            <a:ext cx="1914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*dane aktualne na: 31.12.2023</a:t>
            </a:r>
            <a:endParaRPr lang="pl-PL" sz="1000" dirty="0"/>
          </a:p>
        </p:txBody>
      </p:sp>
      <p:sp>
        <p:nvSpPr>
          <p:cNvPr id="77" name="CustomShape 2"/>
          <p:cNvSpPr/>
          <p:nvPr/>
        </p:nvSpPr>
        <p:spPr>
          <a:xfrm>
            <a:off x="3950452" y="3981621"/>
            <a:ext cx="4525735" cy="90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  <a:spcBef>
                <a:spcPts val="1001"/>
              </a:spcBef>
            </a:pPr>
            <a:r>
              <a:rPr lang="pl-PL" sz="2000" b="0" strike="noStrike" spc="-1" dirty="0">
                <a:solidFill>
                  <a:schemeClr val="bg1">
                    <a:lumMod val="50000"/>
                  </a:schemeClr>
                </a:solidFill>
                <a:latin typeface="Arial"/>
                <a:ea typeface="DejaVu Sans"/>
              </a:rPr>
              <a:t>zarządzane przez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000" b="0" strike="noStrike" spc="-1" dirty="0">
                <a:solidFill>
                  <a:schemeClr val="bg1">
                    <a:lumMod val="50000"/>
                  </a:schemeClr>
                </a:solidFill>
                <a:latin typeface="Arial"/>
                <a:ea typeface="DejaVu Sans"/>
              </a:rPr>
              <a:t>PKP Polskie </a:t>
            </a:r>
            <a:r>
              <a:rPr lang="pl-PL" sz="2000" b="0" strike="noStrike" spc="-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DejaVu Sans"/>
              </a:rPr>
              <a:t>Linie Kolejowe </a:t>
            </a:r>
            <a:r>
              <a:rPr lang="pl-PL" sz="2000" b="0" strike="noStrike" spc="-1" dirty="0">
                <a:solidFill>
                  <a:schemeClr val="bg1">
                    <a:lumMod val="50000"/>
                  </a:schemeClr>
                </a:solidFill>
                <a:latin typeface="Arial"/>
                <a:ea typeface="DejaVu Sans"/>
              </a:rPr>
              <a:t>S.A.</a:t>
            </a:r>
            <a:endParaRPr lang="pl-PL" sz="2000" b="0" strike="noStrike" spc="-1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6" name="CustomShape 1"/>
          <p:cNvSpPr/>
          <p:nvPr/>
        </p:nvSpPr>
        <p:spPr>
          <a:xfrm>
            <a:off x="1479240" y="2465280"/>
            <a:ext cx="9468160" cy="15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strike="noStrike" spc="-1" dirty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PRZEJAZDY </a:t>
            </a:r>
            <a:r>
              <a:rPr sz="3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sz="3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pl-PL" sz="3600" b="1" strike="noStrike" spc="-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KOLEJOWO-DROGOWE - KAT. A-D </a:t>
            </a:r>
          </a:p>
          <a:p>
            <a:pPr algn="ctr">
              <a:lnSpc>
                <a:spcPct val="150000"/>
              </a:lnSpc>
            </a:pPr>
            <a:r>
              <a:rPr lang="pl-PL" sz="3600" b="1" spc="-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 PRZEJŚCIA W POZIOMIE SZYN - KAT. E</a:t>
            </a:r>
            <a:r>
              <a:rPr lang="pl-PL" sz="3600" b="1" strike="noStrike" spc="-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*</a:t>
            </a:r>
            <a:endParaRPr lang="pl-PL" sz="3600" b="1" strike="noStrike" spc="-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18814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2" name="Obraz 11" descr="Grafika przedstawiająca mapę Polski, wyodrębione województwo opolskie" title="Mapa Polski - województwo opolskie"/>
          <p:cNvPicPr/>
          <p:nvPr/>
        </p:nvPicPr>
        <p:blipFill>
          <a:blip r:embed="rId5"/>
          <a:stretch/>
        </p:blipFill>
        <p:spPr>
          <a:xfrm>
            <a:off x="1942936" y="851122"/>
            <a:ext cx="8016480" cy="5671800"/>
          </a:xfrm>
          <a:prstGeom prst="rect">
            <a:avLst/>
          </a:prstGeom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9831246" y="1905164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99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74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58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248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  8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487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9611317" y="1193731"/>
            <a:ext cx="1240317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OPOLSKIE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5" name="Obraz 14" descr="Grafika przedstawiająca mapę Polski, wyodrębione województwo podkarpackie" title="Mapa Polski - województwo podkarpackie"/>
          <p:cNvPicPr/>
          <p:nvPr/>
        </p:nvPicPr>
        <p:blipFill>
          <a:blip r:embed="rId5"/>
          <a:stretch/>
        </p:blipFill>
        <p:spPr>
          <a:xfrm>
            <a:off x="1936866" y="846842"/>
            <a:ext cx="8064360" cy="570564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9839397" y="1900951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174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58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126</a:t>
            </a:r>
            <a:r>
              <a:rPr lang="pl-PL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285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25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668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9596206" y="1193233"/>
            <a:ext cx="1824067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PODKARPACKIE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670932" y="2944558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2" name="Obraz 11" descr="Grafika przedstawiająca mapę Polski, wyodrębione województwo podlaskie" title="Mapa Polski - województwo podlaskie"/>
          <p:cNvPicPr/>
          <p:nvPr/>
        </p:nvPicPr>
        <p:blipFill>
          <a:blip r:embed="rId5"/>
          <a:stretch/>
        </p:blipFill>
        <p:spPr>
          <a:xfrm>
            <a:off x="1938632" y="844320"/>
            <a:ext cx="8064000" cy="5705640"/>
          </a:xfrm>
          <a:prstGeom prst="rect">
            <a:avLst/>
          </a:prstGeom>
          <a:ln>
            <a:noFill/>
          </a:ln>
        </p:spPr>
      </p:pic>
      <p:sp>
        <p:nvSpPr>
          <p:cNvPr id="14" name="CustomShape 1"/>
          <p:cNvSpPr/>
          <p:nvPr/>
        </p:nvSpPr>
        <p:spPr>
          <a:xfrm>
            <a:off x="9600114" y="1187413"/>
            <a:ext cx="1374841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PODLASKIE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15" name="CustomShape 2"/>
          <p:cNvSpPr/>
          <p:nvPr/>
        </p:nvSpPr>
        <p:spPr>
          <a:xfrm>
            <a:off x="9843558" y="1900216"/>
            <a:ext cx="3671280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44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29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59</a:t>
            </a:r>
            <a:r>
              <a:rPr lang="pl-PL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330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11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z="24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473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5" name="Obraz 14" descr="Grafika przedstawiająca mapę Polski, wyodrębione województwo pomorskie" title="Mapa Polski - województwo pomorskie"/>
          <p:cNvPicPr/>
          <p:nvPr/>
        </p:nvPicPr>
        <p:blipFill>
          <a:blip r:embed="rId5"/>
          <a:stretch/>
        </p:blipFill>
        <p:spPr>
          <a:xfrm>
            <a:off x="1949416" y="847744"/>
            <a:ext cx="8010000" cy="566712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9843558" y="1893776"/>
            <a:ext cx="3671280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</a:t>
            </a: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74</a:t>
            </a:r>
            <a:r>
              <a:rPr lang="pl-PL" b="1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</a:t>
            </a: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72</a:t>
            </a:r>
            <a:r>
              <a:rPr lang="pl-PL" b="1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</a:t>
            </a: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99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263</a:t>
            </a:r>
            <a:r>
              <a:rPr lang="pl-PL" b="1" spc="-1" dirty="0">
                <a:solidFill>
                  <a:srgbClr val="FF0000"/>
                </a:solidFill>
              </a:rPr>
              <a:t>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b="1" spc="-1" dirty="0" smtClean="0">
                <a:solidFill>
                  <a:srgbClr val="FF0000"/>
                </a:solidFill>
              </a:rPr>
              <a:t>  </a:t>
            </a:r>
            <a:r>
              <a:rPr lang="pl-PL" sz="2400" b="1" spc="-1" dirty="0" smtClean="0">
                <a:solidFill>
                  <a:srgbClr val="FF0000"/>
                </a:solidFill>
              </a:rPr>
              <a:t>62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 smtClean="0">
                <a:solidFill>
                  <a:srgbClr val="000000"/>
                </a:solidFill>
              </a:rPr>
              <a:t>kat. E</a:t>
            </a:r>
          </a:p>
          <a:p>
            <a:pPr>
              <a:lnSpc>
                <a:spcPct val="100000"/>
              </a:lnSpc>
            </a:pPr>
            <a:endParaRPr lang="pl-PL" sz="24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570 </a:t>
            </a:r>
            <a:r>
              <a:rPr lang="pl-PL" sz="2400" spc="-1" dirty="0" smtClean="0">
                <a:solidFill>
                  <a:srgbClr val="000000"/>
                </a:solidFill>
              </a:rPr>
              <a:t>– łącznie</a:t>
            </a:r>
            <a:endParaRPr lang="pl-PL" sz="2400" spc="-1" dirty="0">
              <a:solidFill>
                <a:srgbClr val="000000"/>
              </a:solidFill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9596206" y="1190081"/>
            <a:ext cx="143415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POMORSKIE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2" name="Obraz 11" descr="Grafika przedstawiająca mapę Polski, wyodrębione województwo śląskie" title="Mapa Polski - województwo śląskie"/>
          <p:cNvPicPr/>
          <p:nvPr/>
        </p:nvPicPr>
        <p:blipFill>
          <a:blip r:embed="rId5"/>
          <a:stretch/>
        </p:blipFill>
        <p:spPr>
          <a:xfrm>
            <a:off x="1945448" y="850264"/>
            <a:ext cx="8000280" cy="5660640"/>
          </a:xfrm>
          <a:prstGeom prst="rect">
            <a:avLst/>
          </a:prstGeom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9866910" y="1886114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262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121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158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178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84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803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9600210" y="1182541"/>
            <a:ext cx="1067321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ŚLĄSKIE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5" name="Obraz 14" descr="Grafika przedstawiająca mapę Polski, wyodrębione województwo świętokrzyskie" title="Mapa Polski - województwo świętokrzyskie"/>
          <p:cNvPicPr/>
          <p:nvPr/>
        </p:nvPicPr>
        <p:blipFill>
          <a:blip r:embed="rId5"/>
          <a:stretch/>
        </p:blipFill>
        <p:spPr>
          <a:xfrm>
            <a:off x="1944000" y="845416"/>
            <a:ext cx="8038800" cy="568764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9862906" y="1889940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78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28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42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138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  8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294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9596206" y="1181119"/>
            <a:ext cx="2019697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ŚWIĘTOKRZYSKIE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4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2" name="Obraz 11" descr="Grafika przedstawiająca mapę Polski, wyodrębione województwo warmińsko-mazurskie" title="Mapa Polski - województwo warmińsko-mazurskie"/>
          <p:cNvPicPr/>
          <p:nvPr/>
        </p:nvPicPr>
        <p:blipFill>
          <a:blip r:embed="rId5"/>
          <a:stretch/>
        </p:blipFill>
        <p:spPr>
          <a:xfrm>
            <a:off x="1938056" y="849926"/>
            <a:ext cx="8064000" cy="5705640"/>
          </a:xfrm>
          <a:prstGeom prst="rect">
            <a:avLst/>
          </a:prstGeom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9862572" y="1888753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75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58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101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271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10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515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9613998" y="1188327"/>
            <a:ext cx="1547709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</a:rPr>
              <a:t>WARMIŃSKO-</a:t>
            </a:r>
          </a:p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</a:rPr>
              <a:t>MAZURSKIE</a:t>
            </a:r>
            <a:endParaRPr lang="pl-PL" sz="1600" spc="-1" dirty="0"/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5" name="Obraz 14" descr="Grafika przedstawiająca mapę Polski, wyodrębione województwo wielkopolskie" title="Mapa Polski - województwo wielkopolskie"/>
          <p:cNvPicPr/>
          <p:nvPr/>
        </p:nvPicPr>
        <p:blipFill>
          <a:blip r:embed="rId5"/>
          <a:stretch/>
        </p:blipFill>
        <p:spPr>
          <a:xfrm>
            <a:off x="1921840" y="841632"/>
            <a:ext cx="8130600" cy="575280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9613897" y="1890239"/>
            <a:ext cx="3655763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 239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 309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 152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 534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   34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1 268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9613897" y="1185165"/>
            <a:ext cx="1900113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WIELKOPOLSKIE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2" name="Obraz 11" descr="Grafika przedstawiająca mapę Polski, wyodrębione województwo zachodniopomorskie" title="Mapa Polski - województwo zachodniopomorskie"/>
          <p:cNvPicPr/>
          <p:nvPr/>
        </p:nvPicPr>
        <p:blipFill>
          <a:blip r:embed="rId5"/>
          <a:stretch/>
        </p:blipFill>
        <p:spPr>
          <a:xfrm>
            <a:off x="1923480" y="849561"/>
            <a:ext cx="8093880" cy="5726520"/>
          </a:xfrm>
          <a:prstGeom prst="rect">
            <a:avLst/>
          </a:prstGeom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9865188" y="1886114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107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61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76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258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15</a:t>
            </a:r>
            <a:r>
              <a:rPr lang="pl-PL" sz="2400" b="1" spc="-1" dirty="0" smtClean="0">
                <a:solidFill>
                  <a:srgbClr val="000000"/>
                </a:solidFill>
              </a:rPr>
              <a:t>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519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9616431" y="1193889"/>
            <a:ext cx="1490129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</a:rPr>
              <a:t>ZACHODNIO-</a:t>
            </a:r>
          </a:p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</a:rPr>
              <a:t>POMORSKIE</a:t>
            </a:r>
            <a:endParaRPr lang="pl-PL" sz="1600" spc="-1" dirty="0"/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zpieczny_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73" y="5760635"/>
            <a:ext cx="7820305" cy="109736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" y="517437"/>
            <a:ext cx="10058400" cy="565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1" name="Obraz 10" descr="Grafika przedstawiająca mapę Polski z granicami województw" title="Mapa Polski"/>
          <p:cNvPicPr/>
          <p:nvPr/>
        </p:nvPicPr>
        <p:blipFill>
          <a:blip r:embed="rId5"/>
          <a:stretch/>
        </p:blipFill>
        <p:spPr>
          <a:xfrm>
            <a:off x="1462852" y="894808"/>
            <a:ext cx="8349650" cy="5911350"/>
          </a:xfrm>
          <a:prstGeom prst="rect">
            <a:avLst/>
          </a:prstGeom>
          <a:ln>
            <a:noFill/>
          </a:ln>
        </p:spPr>
      </p:pic>
      <p:sp>
        <p:nvSpPr>
          <p:cNvPr id="12" name="CustomShape 2"/>
          <p:cNvSpPr/>
          <p:nvPr/>
        </p:nvSpPr>
        <p:spPr>
          <a:xfrm>
            <a:off x="9594577" y="1900338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2 </a:t>
            </a: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064</a:t>
            </a: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pl-PL" sz="2400" b="1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1 </a:t>
            </a: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652</a:t>
            </a: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1 </a:t>
            </a: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760</a:t>
            </a: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4 762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   458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10 696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9614033" y="1183556"/>
            <a:ext cx="1033786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POLSKA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5" name="Obraz 14" descr="Grafika przedstawiająca mapę Polski, wyodrębione województwo dolnośląskie" title="Mapa Polski - województwo dolnośląskie"/>
          <p:cNvPicPr/>
          <p:nvPr/>
        </p:nvPicPr>
        <p:blipFill>
          <a:blip r:embed="rId5"/>
          <a:stretch/>
        </p:blipFill>
        <p:spPr>
          <a:xfrm>
            <a:off x="1924805" y="833208"/>
            <a:ext cx="8100000" cy="573048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9846132" y="1903725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211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158</a:t>
            </a:r>
            <a:r>
              <a:rPr lang="pl-PL" sz="1100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166</a:t>
            </a:r>
            <a:r>
              <a:rPr lang="pl-PL" sz="24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443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31</a:t>
            </a:r>
            <a:r>
              <a:rPr lang="pl-PL" sz="2400" b="1" spc="-1" dirty="0" smtClean="0">
                <a:solidFill>
                  <a:srgbClr val="000000"/>
                </a:solidFill>
              </a:rPr>
              <a:t>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1 009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9612058" y="1183354"/>
            <a:ext cx="1807267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DOLNOŚLĄSKIE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4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2" name="Obraz 11" descr="Grafika przedstawiająca mapę Polski, wyodrębione województwo kujawsko-pomorskie" title="Mapa Polski - województwo kujawsko-pomorskie"/>
          <p:cNvPicPr/>
          <p:nvPr/>
        </p:nvPicPr>
        <p:blipFill>
          <a:blip r:embed="rId5"/>
          <a:stretch/>
        </p:blipFill>
        <p:spPr>
          <a:xfrm>
            <a:off x="1927456" y="840370"/>
            <a:ext cx="8089560" cy="5723640"/>
          </a:xfrm>
          <a:prstGeom prst="rect">
            <a:avLst/>
          </a:prstGeom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9826031" y="1896494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133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95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104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439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35</a:t>
            </a:r>
            <a:r>
              <a:rPr lang="pl-PL" sz="2400" b="1" spc="-1" dirty="0" smtClean="0">
                <a:solidFill>
                  <a:srgbClr val="000000"/>
                </a:solidFill>
              </a:rPr>
              <a:t>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806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9602296" y="1188043"/>
            <a:ext cx="1434152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</a:rPr>
              <a:t>KUJAWSKO-</a:t>
            </a:r>
          </a:p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</a:rPr>
              <a:t>POMORSKIE</a:t>
            </a:r>
            <a:endParaRPr lang="pl-PL" sz="1600" spc="-1" dirty="0"/>
          </a:p>
        </p:txBody>
      </p:sp>
      <p:sp>
        <p:nvSpPr>
          <p:cNvPr id="23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5" name="Obraz 14" descr="Grafika przedstawiająca mapę Polski, wyodrębione województwo lubelskie" title="Mapa Polski - województwo lubelskie"/>
          <p:cNvPicPr/>
          <p:nvPr/>
        </p:nvPicPr>
        <p:blipFill>
          <a:blip r:embed="rId5"/>
          <a:stretch/>
        </p:blipFill>
        <p:spPr>
          <a:xfrm>
            <a:off x="1927456" y="838211"/>
            <a:ext cx="8090280" cy="572364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9822427" y="1896459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76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80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89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289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22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556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9600944" y="1189057"/>
            <a:ext cx="1339575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LUBELSKIE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1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2" name="Obraz 11" descr="Grafika przedstawiająca mapę Polski, wyodrębione województwo lubuskie" title="Mapa Polski - województwo lubuskie"/>
          <p:cNvPicPr/>
          <p:nvPr/>
        </p:nvPicPr>
        <p:blipFill>
          <a:blip r:embed="rId5"/>
          <a:stretch/>
        </p:blipFill>
        <p:spPr>
          <a:xfrm>
            <a:off x="1927456" y="831904"/>
            <a:ext cx="8099640" cy="5730840"/>
          </a:xfrm>
          <a:prstGeom prst="rect">
            <a:avLst/>
          </a:prstGeom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9830531" y="1905164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104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 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63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67</a:t>
            </a:r>
            <a:r>
              <a:rPr lang="pl-PL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305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  9</a:t>
            </a:r>
            <a:r>
              <a:rPr lang="pl-PL" sz="2400" b="1" spc="-1" dirty="0" smtClean="0">
                <a:solidFill>
                  <a:srgbClr val="000000"/>
                </a:solidFill>
              </a:rPr>
              <a:t>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548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9606794" y="1195247"/>
            <a:ext cx="122589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LUBUSKIE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5" name="Obraz 14" descr="Grafika przedstawiająca mapę Polski, wyodrębione województwo łódzkie" title="Mapa Polski - województwo łódzkie"/>
          <p:cNvPicPr/>
          <p:nvPr/>
        </p:nvPicPr>
        <p:blipFill>
          <a:blip r:embed="rId5"/>
          <a:stretch/>
        </p:blipFill>
        <p:spPr>
          <a:xfrm>
            <a:off x="1927125" y="838250"/>
            <a:ext cx="8100000" cy="573120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9827639" y="1904038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120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139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124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154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16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553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9604362" y="1182727"/>
            <a:ext cx="1080145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ŁÓDZKIE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4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2" name="Obraz 11" descr="Grafika przedstawiająca mapę Polski, wyodrębione województwo małopolskie" title="Mapa Polski - województwo małopolskie"/>
          <p:cNvPicPr/>
          <p:nvPr/>
        </p:nvPicPr>
        <p:blipFill>
          <a:blip r:embed="rId5"/>
          <a:stretch/>
        </p:blipFill>
        <p:spPr>
          <a:xfrm>
            <a:off x="1923705" y="833570"/>
            <a:ext cx="8106840" cy="5735880"/>
          </a:xfrm>
          <a:prstGeom prst="rect">
            <a:avLst/>
          </a:prstGeom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9822428" y="1905164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168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104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257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268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35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832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9615706" y="1189255"/>
            <a:ext cx="1683964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MAŁOPOLSKIE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ory_czerwo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 b="14479"/>
          <a:stretch/>
        </p:blipFill>
        <p:spPr>
          <a:xfrm>
            <a:off x="0" y="-1"/>
            <a:ext cx="2925704" cy="5794964"/>
          </a:xfrm>
          <a:prstGeom prst="rect">
            <a:avLst/>
          </a:prstGeom>
        </p:spPr>
      </p:pic>
      <p:pic>
        <p:nvPicPr>
          <p:cNvPr id="7" name="Obraz 6" descr="bezpieczny_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1" y="-296305"/>
            <a:ext cx="2451784" cy="1538481"/>
          </a:xfrm>
          <a:prstGeom prst="rect">
            <a:avLst/>
          </a:prstGeom>
        </p:spPr>
      </p:pic>
      <p:pic>
        <p:nvPicPr>
          <p:cNvPr id="8" name="Obraz 7" descr="tory_czerwone.png">
            <a:extLst>
              <a:ext uri="{FF2B5EF4-FFF2-40B4-BE49-F238E27FC236}">
                <a16:creationId xmlns:a16="http://schemas.microsoft.com/office/drawing/2014/main" id="{13097D2F-1224-4A6B-ACAF-35AA935A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4429" r="88755" b="43786"/>
          <a:stretch/>
        </p:blipFill>
        <p:spPr>
          <a:xfrm>
            <a:off x="10705631" y="2916296"/>
            <a:ext cx="1520320" cy="35089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B5A22E-A927-4E99-9776-B7FDC9A6C4A9}"/>
              </a:ext>
            </a:extLst>
          </p:cNvPr>
          <p:cNvSpPr/>
          <p:nvPr/>
        </p:nvSpPr>
        <p:spPr>
          <a:xfrm>
            <a:off x="9065198" y="6390133"/>
            <a:ext cx="3211469" cy="467868"/>
          </a:xfrm>
          <a:prstGeom prst="rect">
            <a:avLst/>
          </a:prstGeom>
          <a:solidFill>
            <a:srgbClr val="F3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67"/>
          </a:p>
        </p:txBody>
      </p:sp>
      <p:sp>
        <p:nvSpPr>
          <p:cNvPr id="10" name="PoleTekstowe 14">
            <a:extLst>
              <a:ext uri="{FF2B5EF4-FFF2-40B4-BE49-F238E27FC236}">
                <a16:creationId xmlns:a16="http://schemas.microsoft.com/office/drawing/2014/main" id="{3DD7D547-81D0-4987-93A7-E2CE83B0D00F}"/>
              </a:ext>
            </a:extLst>
          </p:cNvPr>
          <p:cNvSpPr txBox="1"/>
          <p:nvPr/>
        </p:nvSpPr>
        <p:spPr>
          <a:xfrm>
            <a:off x="9120414" y="6433323"/>
            <a:ext cx="323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  <a:latin typeface="Myriad Pro Black"/>
                <a:cs typeface="Myriad Pro Black"/>
              </a:rPr>
              <a:t>www.bezpieczny-przejazd.pl</a:t>
            </a:r>
            <a:endParaRPr lang="pl-PL" sz="1600" b="1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  <p:pic>
        <p:nvPicPr>
          <p:cNvPr id="15" name="Obraz 14" descr="Grafika przedstawiająca mapę Polski, wyodrębione województwo mazowieckie" title="Mapa Polski - województwo mazowieckie"/>
          <p:cNvPicPr/>
          <p:nvPr/>
        </p:nvPicPr>
        <p:blipFill>
          <a:blip r:embed="rId5"/>
          <a:stretch/>
        </p:blipFill>
        <p:spPr>
          <a:xfrm>
            <a:off x="1924328" y="837536"/>
            <a:ext cx="8106480" cy="573588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9824220" y="1901373"/>
            <a:ext cx="3671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98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A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203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B</a:t>
            </a:r>
            <a:endParaRPr lang="pl-PL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82 </a:t>
            </a:r>
            <a:r>
              <a:rPr lang="pl-PL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kat. C</a:t>
            </a: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359 </a:t>
            </a:r>
            <a:r>
              <a:rPr lang="pl-PL" spc="-1" dirty="0" smtClean="0">
                <a:solidFill>
                  <a:srgbClr val="000000"/>
                </a:solidFill>
              </a:rPr>
              <a:t>– </a:t>
            </a:r>
            <a:r>
              <a:rPr lang="pl-PL" spc="-1" dirty="0">
                <a:solidFill>
                  <a:srgbClr val="000000"/>
                </a:solidFill>
              </a:rPr>
              <a:t>kat. </a:t>
            </a:r>
            <a:r>
              <a:rPr lang="pl-PL" spc="-1" dirty="0" smtClean="0">
                <a:solidFill>
                  <a:srgbClr val="000000"/>
                </a:solidFill>
              </a:rPr>
              <a:t>D</a:t>
            </a:r>
            <a:endParaRPr lang="pl-PL" spc="-1" dirty="0"/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  53 </a:t>
            </a:r>
            <a:r>
              <a:rPr lang="pl-PL" spc="-1" dirty="0" smtClean="0">
                <a:solidFill>
                  <a:srgbClr val="000000"/>
                </a:solidFill>
              </a:rPr>
              <a:t>– kat. E</a:t>
            </a: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spc="-1" dirty="0" smtClean="0">
                <a:solidFill>
                  <a:srgbClr val="FF0000"/>
                </a:solidFill>
              </a:rPr>
              <a:t>795 </a:t>
            </a:r>
            <a:r>
              <a:rPr lang="pl-PL" spc="-1" dirty="0" smtClean="0">
                <a:solidFill>
                  <a:srgbClr val="000000"/>
                </a:solidFill>
              </a:rPr>
              <a:t>– łącznie</a:t>
            </a:r>
            <a:endParaRPr lang="pl-PL" spc="-1" dirty="0">
              <a:solidFill>
                <a:srgbClr val="000000"/>
              </a:solidFill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9610211" y="1188890"/>
            <a:ext cx="166152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pc="-1" dirty="0" smtClean="0">
                <a:solidFill>
                  <a:srgbClr val="000000"/>
                </a:solidFill>
                <a:latin typeface="Arial"/>
              </a:rPr>
              <a:t>MAZOWIECKIE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925704" y="119719"/>
            <a:ext cx="739366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Przejazdy kolejowo-drogowe w Polsce,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zarządzane przez PKP Polskie Linie Kolejowe S.A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                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91" y="19679"/>
            <a:ext cx="2379528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:p15="http://schemas.microsoft.com/office/powerpoint/2012/main" xmlns="">
      <p:transition>
        <p:split dir="out"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10666</TotalTime>
  <Words>841</Words>
  <Application>Microsoft Office PowerPoint</Application>
  <PresentationFormat>Panoramiczny</PresentationFormat>
  <Paragraphs>214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DejaVu Sans</vt:lpstr>
      <vt:lpstr>Myriad Pro Black</vt:lpstr>
      <vt:lpstr>Symbol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PLK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Górski Damian</dc:creator>
  <dc:description/>
  <cp:lastModifiedBy>Górski Damian</cp:lastModifiedBy>
  <cp:revision>682</cp:revision>
  <cp:lastPrinted>2019-11-29T16:24:25Z</cp:lastPrinted>
  <dcterms:created xsi:type="dcterms:W3CDTF">2016-07-20T14:01:06Z</dcterms:created>
  <dcterms:modified xsi:type="dcterms:W3CDTF">2024-02-02T13:28:31Z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PKP PLK S.A.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Panoramiczny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